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9"/>
  </p:notesMasterIdLst>
  <p:sldIdLst>
    <p:sldId id="3616" r:id="rId3"/>
    <p:sldId id="3573" r:id="rId4"/>
    <p:sldId id="3643" r:id="rId5"/>
    <p:sldId id="3638" r:id="rId6"/>
    <p:sldId id="3641" r:id="rId7"/>
    <p:sldId id="3637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9E0000"/>
    <a:srgbClr val="F16C09"/>
    <a:srgbClr val="6188CD"/>
    <a:srgbClr val="FF6600"/>
    <a:srgbClr val="873AC0"/>
    <a:srgbClr val="3BCCFF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24FAD-7F24-4334-ADD2-9251A6E17F6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92D83E-6581-4F9D-A263-D32A802AC0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local partner network (ASLs, regions, municipalities, third-sector and patient </a:t>
          </a:r>
          <a:r>
            <a:rPr lang="en-US" dirty="0" err="1"/>
            <a:t>organisations</a:t>
          </a:r>
          <a:r>
            <a:rPr lang="en-US" dirty="0"/>
            <a:t>, professional bodies, local media) turns national messages into something understandable, close to people and verifiable in daily life, while expanding audiences at no extra cost</a:t>
          </a:r>
        </a:p>
      </dgm:t>
    </dgm:pt>
    <dgm:pt modelId="{C2860AE8-C49C-4BD8-A1FA-20CD978B2A89}" type="parTrans" cxnId="{62B17A7E-947A-4015-B060-7D43DD9059D0}">
      <dgm:prSet/>
      <dgm:spPr/>
      <dgm:t>
        <a:bodyPr/>
        <a:lstStyle/>
        <a:p>
          <a:endParaRPr lang="en-US"/>
        </a:p>
      </dgm:t>
    </dgm:pt>
    <dgm:pt modelId="{03725BB6-8DE3-456D-82F5-3FBF90ADCFAB}" type="sibTrans" cxnId="{62B17A7E-947A-4015-B060-7D43DD9059D0}">
      <dgm:prSet/>
      <dgm:spPr/>
      <dgm:t>
        <a:bodyPr/>
        <a:lstStyle/>
        <a:p>
          <a:endParaRPr lang="en-US"/>
        </a:p>
      </dgm:t>
    </dgm:pt>
    <dgm:pt modelId="{639F6672-CA9B-483B-B85C-6E3E04F8F7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Synergies between these networks are how we translate an equity mandate into real access to services. They extend reach to hard-to-reach groups without fragmenting the narrative, increase credibility through trusted local messengers, and shorten the distance between information and action by linking every message to a clear local access pathway.</a:t>
          </a:r>
        </a:p>
      </dgm:t>
    </dgm:pt>
    <dgm:pt modelId="{746A9D7B-E476-4A01-A1BB-333B6E7A3E82}" type="parTrans" cxnId="{6C3D1E19-6353-4ED5-A090-6CC6580BCF48}">
      <dgm:prSet/>
      <dgm:spPr/>
      <dgm:t>
        <a:bodyPr/>
        <a:lstStyle/>
        <a:p>
          <a:endParaRPr lang="en-US"/>
        </a:p>
      </dgm:t>
    </dgm:pt>
    <dgm:pt modelId="{D30338F9-BBF8-4344-BBFE-31C2A8B03B13}" type="sibTrans" cxnId="{6C3D1E19-6353-4ED5-A090-6CC6580BCF48}">
      <dgm:prSet/>
      <dgm:spPr/>
      <dgm:t>
        <a:bodyPr/>
        <a:lstStyle/>
        <a:p>
          <a:endParaRPr lang="en-US"/>
        </a:p>
      </dgm:t>
    </dgm:pt>
    <dgm:pt modelId="{40260A29-4B46-4A02-81BB-BC28FF5F7058}" type="pres">
      <dgm:prSet presAssocID="{22E24FAD-7F24-4334-ADD2-9251A6E17F6A}" presName="root" presStyleCnt="0">
        <dgm:presLayoutVars>
          <dgm:dir/>
          <dgm:resizeHandles val="exact"/>
        </dgm:presLayoutVars>
      </dgm:prSet>
      <dgm:spPr/>
    </dgm:pt>
    <dgm:pt modelId="{CA0B566F-1768-4533-A0F5-B9201589E440}" type="pres">
      <dgm:prSet presAssocID="{2492D83E-6581-4F9D-A263-D32A802AC02E}" presName="compNode" presStyleCnt="0"/>
      <dgm:spPr/>
    </dgm:pt>
    <dgm:pt modelId="{3A00A65A-6ACE-4284-B86E-33955DBE5D53}" type="pres">
      <dgm:prSet presAssocID="{2492D83E-6581-4F9D-A263-D32A802AC02E}" presName="bgRect" presStyleLbl="bgShp" presStyleIdx="0" presStyleCnt="2"/>
      <dgm:spPr/>
    </dgm:pt>
    <dgm:pt modelId="{3C2B5477-1FC8-4184-BFAF-A81BA42A47B5}" type="pres">
      <dgm:prSet presAssocID="{2492D83E-6581-4F9D-A263-D32A802AC02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a"/>
        </a:ext>
      </dgm:extLst>
    </dgm:pt>
    <dgm:pt modelId="{3754B0C7-B596-489B-970F-C61AE734137A}" type="pres">
      <dgm:prSet presAssocID="{2492D83E-6581-4F9D-A263-D32A802AC02E}" presName="spaceRect" presStyleCnt="0"/>
      <dgm:spPr/>
    </dgm:pt>
    <dgm:pt modelId="{E54F8AB8-2544-4B0A-8E04-AFA74643FC9C}" type="pres">
      <dgm:prSet presAssocID="{2492D83E-6581-4F9D-A263-D32A802AC02E}" presName="parTx" presStyleLbl="revTx" presStyleIdx="0" presStyleCnt="2">
        <dgm:presLayoutVars>
          <dgm:chMax val="0"/>
          <dgm:chPref val="0"/>
        </dgm:presLayoutVars>
      </dgm:prSet>
      <dgm:spPr/>
    </dgm:pt>
    <dgm:pt modelId="{0C9BBC5E-BF1A-48E1-923A-44DC09FEC4B5}" type="pres">
      <dgm:prSet presAssocID="{03725BB6-8DE3-456D-82F5-3FBF90ADCFAB}" presName="sibTrans" presStyleCnt="0"/>
      <dgm:spPr/>
    </dgm:pt>
    <dgm:pt modelId="{8358E266-79F1-4AD3-8152-040E2F00C5CB}" type="pres">
      <dgm:prSet presAssocID="{639F6672-CA9B-483B-B85C-6E3E04F8F7DC}" presName="compNode" presStyleCnt="0"/>
      <dgm:spPr/>
    </dgm:pt>
    <dgm:pt modelId="{C4C1FE09-B330-4213-805F-4E3879DDC7FB}" type="pres">
      <dgm:prSet presAssocID="{639F6672-CA9B-483B-B85C-6E3E04F8F7DC}" presName="bgRect" presStyleLbl="bgShp" presStyleIdx="1" presStyleCnt="2"/>
      <dgm:spPr/>
    </dgm:pt>
    <dgm:pt modelId="{AD5C3703-0745-4F55-A873-F85C60DD2EAC}" type="pres">
      <dgm:prSet presAssocID="{639F6672-CA9B-483B-B85C-6E3E04F8F7D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ssioni"/>
        </a:ext>
      </dgm:extLst>
    </dgm:pt>
    <dgm:pt modelId="{F18E76AB-E4B9-4A29-BBA1-F6ABCF1395C5}" type="pres">
      <dgm:prSet presAssocID="{639F6672-CA9B-483B-B85C-6E3E04F8F7DC}" presName="spaceRect" presStyleCnt="0"/>
      <dgm:spPr/>
    </dgm:pt>
    <dgm:pt modelId="{2FDD9A85-EB79-41DF-991C-DD9FA3D1D06E}" type="pres">
      <dgm:prSet presAssocID="{639F6672-CA9B-483B-B85C-6E3E04F8F7D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C3D1E19-6353-4ED5-A090-6CC6580BCF48}" srcId="{22E24FAD-7F24-4334-ADD2-9251A6E17F6A}" destId="{639F6672-CA9B-483B-B85C-6E3E04F8F7DC}" srcOrd="1" destOrd="0" parTransId="{746A9D7B-E476-4A01-A1BB-333B6E7A3E82}" sibTransId="{D30338F9-BBF8-4344-BBFE-31C2A8B03B13}"/>
    <dgm:cxn modelId="{5625B33E-D207-4FE6-AD8C-534D0256AE11}" type="presOf" srcId="{22E24FAD-7F24-4334-ADD2-9251A6E17F6A}" destId="{40260A29-4B46-4A02-81BB-BC28FF5F7058}" srcOrd="0" destOrd="0" presId="urn:microsoft.com/office/officeart/2018/2/layout/IconVerticalSolidList"/>
    <dgm:cxn modelId="{101C4D5A-D45A-4245-9A41-46238E399730}" type="presOf" srcId="{2492D83E-6581-4F9D-A263-D32A802AC02E}" destId="{E54F8AB8-2544-4B0A-8E04-AFA74643FC9C}" srcOrd="0" destOrd="0" presId="urn:microsoft.com/office/officeart/2018/2/layout/IconVerticalSolidList"/>
    <dgm:cxn modelId="{62B17A7E-947A-4015-B060-7D43DD9059D0}" srcId="{22E24FAD-7F24-4334-ADD2-9251A6E17F6A}" destId="{2492D83E-6581-4F9D-A263-D32A802AC02E}" srcOrd="0" destOrd="0" parTransId="{C2860AE8-C49C-4BD8-A1FA-20CD978B2A89}" sibTransId="{03725BB6-8DE3-456D-82F5-3FBF90ADCFAB}"/>
    <dgm:cxn modelId="{73770ADC-5460-4A10-81AB-17329AD79526}" type="presOf" srcId="{639F6672-CA9B-483B-B85C-6E3E04F8F7DC}" destId="{2FDD9A85-EB79-41DF-991C-DD9FA3D1D06E}" srcOrd="0" destOrd="0" presId="urn:microsoft.com/office/officeart/2018/2/layout/IconVerticalSolidList"/>
    <dgm:cxn modelId="{5DF3AAA4-CA1F-4AED-8FDA-3D30015774F1}" type="presParOf" srcId="{40260A29-4B46-4A02-81BB-BC28FF5F7058}" destId="{CA0B566F-1768-4533-A0F5-B9201589E440}" srcOrd="0" destOrd="0" presId="urn:microsoft.com/office/officeart/2018/2/layout/IconVerticalSolidList"/>
    <dgm:cxn modelId="{19E9BDB1-E715-4F9D-9B85-E86C72898CFB}" type="presParOf" srcId="{CA0B566F-1768-4533-A0F5-B9201589E440}" destId="{3A00A65A-6ACE-4284-B86E-33955DBE5D53}" srcOrd="0" destOrd="0" presId="urn:microsoft.com/office/officeart/2018/2/layout/IconVerticalSolidList"/>
    <dgm:cxn modelId="{6873EA3F-EC8D-4514-8A7E-43D22779B9B4}" type="presParOf" srcId="{CA0B566F-1768-4533-A0F5-B9201589E440}" destId="{3C2B5477-1FC8-4184-BFAF-A81BA42A47B5}" srcOrd="1" destOrd="0" presId="urn:microsoft.com/office/officeart/2018/2/layout/IconVerticalSolidList"/>
    <dgm:cxn modelId="{5C587BB1-AEF0-4914-AAEC-FCA2A0ED1BFA}" type="presParOf" srcId="{CA0B566F-1768-4533-A0F5-B9201589E440}" destId="{3754B0C7-B596-489B-970F-C61AE734137A}" srcOrd="2" destOrd="0" presId="urn:microsoft.com/office/officeart/2018/2/layout/IconVerticalSolidList"/>
    <dgm:cxn modelId="{7709B244-65AF-489D-9502-B47F684AD6CE}" type="presParOf" srcId="{CA0B566F-1768-4533-A0F5-B9201589E440}" destId="{E54F8AB8-2544-4B0A-8E04-AFA74643FC9C}" srcOrd="3" destOrd="0" presId="urn:microsoft.com/office/officeart/2018/2/layout/IconVerticalSolidList"/>
    <dgm:cxn modelId="{F1B88637-75B9-4455-A94A-4D141559D357}" type="presParOf" srcId="{40260A29-4B46-4A02-81BB-BC28FF5F7058}" destId="{0C9BBC5E-BF1A-48E1-923A-44DC09FEC4B5}" srcOrd="1" destOrd="0" presId="urn:microsoft.com/office/officeart/2018/2/layout/IconVerticalSolidList"/>
    <dgm:cxn modelId="{A73C310B-3E61-4050-A8D6-73E17A4B90CC}" type="presParOf" srcId="{40260A29-4B46-4A02-81BB-BC28FF5F7058}" destId="{8358E266-79F1-4AD3-8152-040E2F00C5CB}" srcOrd="2" destOrd="0" presId="urn:microsoft.com/office/officeart/2018/2/layout/IconVerticalSolidList"/>
    <dgm:cxn modelId="{A3CFCB3E-0D27-476E-8D3F-053A53128BF1}" type="presParOf" srcId="{8358E266-79F1-4AD3-8152-040E2F00C5CB}" destId="{C4C1FE09-B330-4213-805F-4E3879DDC7FB}" srcOrd="0" destOrd="0" presId="urn:microsoft.com/office/officeart/2018/2/layout/IconVerticalSolidList"/>
    <dgm:cxn modelId="{161213A9-2B0B-4A65-AA60-1D3838EFF896}" type="presParOf" srcId="{8358E266-79F1-4AD3-8152-040E2F00C5CB}" destId="{AD5C3703-0745-4F55-A873-F85C60DD2EAC}" srcOrd="1" destOrd="0" presId="urn:microsoft.com/office/officeart/2018/2/layout/IconVerticalSolidList"/>
    <dgm:cxn modelId="{87F01213-CE7B-4DBF-B3FE-B1EA4D6CF42B}" type="presParOf" srcId="{8358E266-79F1-4AD3-8152-040E2F00C5CB}" destId="{F18E76AB-E4B9-4A29-BBA1-F6ABCF1395C5}" srcOrd="2" destOrd="0" presId="urn:microsoft.com/office/officeart/2018/2/layout/IconVerticalSolidList"/>
    <dgm:cxn modelId="{4B24F73E-C1D1-4CDE-BE94-CBCDFF80BF56}" type="presParOf" srcId="{8358E266-79F1-4AD3-8152-040E2F00C5CB}" destId="{2FDD9A85-EB79-41DF-991C-DD9FA3D1D0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0A65A-6ACE-4284-B86E-33955DBE5D53}">
      <dsp:nvSpPr>
        <dsp:cNvPr id="0" name=""/>
        <dsp:cNvSpPr/>
      </dsp:nvSpPr>
      <dsp:spPr>
        <a:xfrm>
          <a:off x="0" y="741850"/>
          <a:ext cx="10840278" cy="1369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B5477-1FC8-4184-BFAF-A81BA42A47B5}">
      <dsp:nvSpPr>
        <dsp:cNvPr id="0" name=""/>
        <dsp:cNvSpPr/>
      </dsp:nvSpPr>
      <dsp:spPr>
        <a:xfrm>
          <a:off x="414295" y="1050004"/>
          <a:ext cx="753263" cy="7532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F8AB8-2544-4B0A-8E04-AFA74643FC9C}">
      <dsp:nvSpPr>
        <dsp:cNvPr id="0" name=""/>
        <dsp:cNvSpPr/>
      </dsp:nvSpPr>
      <dsp:spPr>
        <a:xfrm>
          <a:off x="1581854" y="741850"/>
          <a:ext cx="9258423" cy="136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946" tIns="144946" rIns="144946" bIns="14494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local partner network (ASLs, regions, municipalities, third-sector and patient </a:t>
          </a:r>
          <a:r>
            <a:rPr lang="en-US" sz="1700" kern="1200" dirty="0" err="1"/>
            <a:t>organisations</a:t>
          </a:r>
          <a:r>
            <a:rPr lang="en-US" sz="1700" kern="1200" dirty="0"/>
            <a:t>, professional bodies, local media) turns national messages into something understandable, close to people and verifiable in daily life, while expanding audiences at no extra cost</a:t>
          </a:r>
        </a:p>
      </dsp:txBody>
      <dsp:txXfrm>
        <a:off x="1581854" y="741850"/>
        <a:ext cx="9258423" cy="1369570"/>
      </dsp:txXfrm>
    </dsp:sp>
    <dsp:sp modelId="{C4C1FE09-B330-4213-805F-4E3879DDC7FB}">
      <dsp:nvSpPr>
        <dsp:cNvPr id="0" name=""/>
        <dsp:cNvSpPr/>
      </dsp:nvSpPr>
      <dsp:spPr>
        <a:xfrm>
          <a:off x="0" y="2453814"/>
          <a:ext cx="10840278" cy="1369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C3703-0745-4F55-A873-F85C60DD2EAC}">
      <dsp:nvSpPr>
        <dsp:cNvPr id="0" name=""/>
        <dsp:cNvSpPr/>
      </dsp:nvSpPr>
      <dsp:spPr>
        <a:xfrm>
          <a:off x="414295" y="2761967"/>
          <a:ext cx="753263" cy="7532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D9A85-EB79-41DF-991C-DD9FA3D1D06E}">
      <dsp:nvSpPr>
        <dsp:cNvPr id="0" name=""/>
        <dsp:cNvSpPr/>
      </dsp:nvSpPr>
      <dsp:spPr>
        <a:xfrm>
          <a:off x="1581854" y="2453814"/>
          <a:ext cx="9258423" cy="136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946" tIns="144946" rIns="144946" bIns="14494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Synergies between these networks are how we translate an equity mandate into real access to services. They extend reach to hard-to-reach groups without fragmenting the narrative, increase credibility through trusted local messengers, and shorten the distance between information and action by linking every message to a clear local access pathway.</a:t>
          </a:r>
        </a:p>
      </dsp:txBody>
      <dsp:txXfrm>
        <a:off x="1581854" y="2453814"/>
        <a:ext cx="9258423" cy="1369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3B7AE-7377-40BD-A886-078BE351B6AC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3B052-9E3E-4BA8-A13E-C09E4C05E66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84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i="1" dirty="0">
              <a:solidFill>
                <a:srgbClr val="455E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08108-C3A2-487E-A1C9-486B5131C90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03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08108-C3A2-487E-A1C9-486B5131C90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51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08108-C3A2-487E-A1C9-486B5131C90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20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C8BBF-912B-5486-6DB6-8A1D7035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C269615-F90A-9F09-8E42-5D446C275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81BD719-F777-7A19-E210-92D90B2B5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0B2CC1-A967-7579-AF17-AA9128BE2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08108-C3A2-487E-A1C9-486B5131C90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905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59EB5-AF7B-6E41-0EB3-34B546548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A50A35D-76B1-1374-CDCA-9B4305DE3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64025D7-9EE0-B2B1-A199-7090840E6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8F40BB-3BD1-0709-02FE-87A2DAAF7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08108-C3A2-487E-A1C9-486B5131C90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92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45D46E-1365-6042-856E-8B891AD4B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2057F7F-0333-B842-BC4D-8AE3ABA0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89FFA1-C367-FF44-A2F8-74CE875A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C3320-37A7-194E-974B-ECC12DF6219A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509246-13FF-5840-929A-BC3BA509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EC2994-9B3D-2F46-B5E0-32308858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11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06678-2B7C-9E4E-950A-AC4F25E4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847F72F-ADDB-EA48-902F-DF6CD89A0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76B25A-2C4A-794C-976F-E86786264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97F243-DC8F-F341-8D41-90722AE7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C3320-37A7-194E-974B-ECC12DF6219A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A143E3-DBBD-434A-BAC7-1B38DCE0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33E765-0F59-EB44-94A6-AFD77BAA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13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0096B6-66FD-7240-B111-B57EE239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160659-6192-9A4D-8E19-521B3831C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421AC7-C6B0-B843-A234-520091E6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C3320-37A7-194E-974B-ECC12DF6219A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AF7A55-DBD0-1F40-857E-D253E02D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C630D2-0143-2D4D-82E5-8418A253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812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9E9893-1C46-AE49-BB81-51E9051F4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610BB49-BC4A-E74F-8CEB-B88CF6D38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19E982-96D8-F343-ABDA-85C0F42A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C3320-37A7-194E-974B-ECC12DF6219A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D93EE8-6127-574F-BF3A-B409E3EB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B4F259-5EB3-9D4D-A7F4-D00D86F9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54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73AA92-05F3-4349-BCA7-F09813478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2A82BE1-B6C6-4CBE-B4B4-7551B985F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721735-1B02-4131-9070-3E366599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A2-9988-4353-BECF-912E3C2FF43D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1CC209-2777-4BF4-8362-0D7FA19A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51F2A8-32D7-496F-91EE-83D9AE13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5A3-4BF2-4B70-81C4-6A5D25362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441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DED18-9B58-4EAB-9286-AA0CC09E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26FEEC-C104-484E-9487-1DA538A4F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E2ED01-0148-4BC5-BB98-F07A4567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A2-9988-4353-BECF-912E3C2FF43D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42488A-E948-44A8-926E-07F559ED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996078-B3C1-4FBA-A165-696A5E2F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5A3-4BF2-4B70-81C4-6A5D25362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48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23553-CB40-48B6-8AA0-4B24D573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202B4D-CBDF-4E06-B935-E0933007F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0E397F-494B-456A-8923-EA5CD14B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A2-9988-4353-BECF-912E3C2FF43D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BCD78C-7E4A-4588-A39C-D747BEAE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D98169-6DBE-49CF-A719-5648B062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5A3-4BF2-4B70-81C4-6A5D25362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325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D569A1-0D5A-4F41-AAF5-E2F922BB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6E7C89-F422-4180-9493-4CA7BAC6E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F14519-56C0-43AE-87CC-E387B110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7CEC0F-3B02-470F-BA42-8CBBA86A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A2-9988-4353-BECF-912E3C2FF43D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1864EF-9E6C-4497-986F-33B06C5E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A95744-CE2E-4261-87BB-AD364218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5A3-4BF2-4B70-81C4-6A5D25362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06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70BB5-0D3A-439C-9AD0-343A47111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D2C2B8-69D9-4CE3-80A9-FDA05D2D2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57294E-18F3-444A-B066-8CB953F07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E127BE-1142-4096-9BD9-F7BB78AF3C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83BF31E-0266-4017-BF31-FECDF8115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C225642-2781-42D4-8EE5-18F5F59F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A2-9988-4353-BECF-912E3C2FF43D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AD78DC-EB35-4A48-94CF-81D7428E9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C3A63F-393A-4E52-AA53-79DE8901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5A3-4BF2-4B70-81C4-6A5D25362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294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54AEDB-2964-4D05-8587-45A685A1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68A0228-1F4C-48B2-BBAF-9AAF9CCB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A2-9988-4353-BECF-912E3C2FF43D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DA7EAB-0316-4826-AB3E-B4A7BB85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5DCDB2A-A56A-41BF-ABE0-EF122DD7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5A3-4BF2-4B70-81C4-6A5D25362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985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C841FB3-87DF-479B-AF2E-EE3485E6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A2-9988-4353-BECF-912E3C2FF43D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7AE48B-6BCF-4BDA-AA11-D8DF0E93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D0996B-D212-4A42-8291-1A75BC433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5A3-4BF2-4B70-81C4-6A5D25362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6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3733E-2072-45B0-9340-6E3A2CF32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87B78FF-2C0B-4ACB-AE39-E2AB7EAC80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65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E26A5-2B57-4B5D-91FB-785E46A3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2C16FF-9249-4899-948C-EF6223280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FDEBAF-A5C4-47B1-BC33-216E9D79F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D19EA4-A3ED-442D-A46A-126E823BA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A2-9988-4353-BECF-912E3C2FF43D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D81448-F33C-4927-AC25-2D1BADAE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A1616E-CFB2-4E22-BA87-3C4C415F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5A3-4BF2-4B70-81C4-6A5D25362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066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9B350C-4FFF-4B3D-A838-821B4887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91B9FB-042C-4094-90E5-67EAC9A61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7B894F-A2A4-4413-AFF2-3AC32EEAD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CDB5CA-B31E-4163-80BE-F73138CAE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A2-9988-4353-BECF-912E3C2FF43D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CC85F9-1E62-4802-8A39-8EFB7FA2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0E6237-3538-472A-8069-BC43C75B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5A3-4BF2-4B70-81C4-6A5D25362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575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6EB1B-EC62-4091-9BAC-4C1CEE4B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89F73B-AA14-4A72-B703-7BDF59E0D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5A052E-C307-4444-A65D-0BCA753F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A2-9988-4353-BECF-912E3C2FF43D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BBAADD-48C6-408E-8A91-C45F6899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93AC38-C20B-47E8-9759-0C668858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5A3-4BF2-4B70-81C4-6A5D25362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297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411DEC3-E6CE-495A-B720-406193A50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4E3FC75-CAF1-40F6-B3CC-1FFAE0A25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210DF4-E6C8-4F5B-8B5A-712203AD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3A2-9988-4353-BECF-912E3C2FF43D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3C2648-E8F8-4275-BCE4-8C8BEADF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EA70C5-C061-482D-933A-0C7B4237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5A3-4BF2-4B70-81C4-6A5D25362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586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3733E-2072-45B0-9340-6E3A2CF32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87B78FF-2C0B-4ACB-AE39-E2AB7EAC80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58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E8153F-2599-6047-9E76-B600D8A3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EFC7C-AE48-134A-8D78-5913BFCAD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497923-E73F-A848-9525-4D0280AD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C3320-37A7-194E-974B-ECC12DF6219A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FEE7F-A8F2-6940-B9C1-153C7BE3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C996F-590D-EF46-95B9-9A5171B6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3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90BD67-FDA5-3D4E-A0A1-1F02B4C5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95E588-BC33-B54B-90F9-CDA7C981F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5D5036-36FC-1742-910E-6AAFE987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C3320-37A7-194E-974B-ECC12DF6219A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23F57C-660F-5641-80B8-5EBAC5F5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6234FD-F7C5-B840-9F9D-DC242F89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88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C42B6B-BAF2-4F47-95CA-82B9AD5F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274767-5970-4E43-9144-17D14FC09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802F0F-B8D0-A34F-95BB-C51B74B99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B6C8B2-0975-D242-876D-80EFBE99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C3320-37A7-194E-974B-ECC12DF6219A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740EF1-FA30-F543-803D-06A4C2E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1800A4-2BBC-4E47-A527-F163A797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18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9C15BB-B76E-9443-8BFB-0948C034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C78B93-D284-C245-BA73-D2C117DD2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8C12C9-B1D2-B543-846A-635FEED1F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B27D932-EBAB-434A-9F29-25ED4CF79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A43D3BD-2E01-1244-BBFE-1EDFC6BE5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E70E246-4641-B14D-B29F-FBAAA049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C3320-37A7-194E-974B-ECC12DF6219A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EF7096E-A568-CB4D-A078-879164B6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AFC000-658C-5D45-92FF-94CA04F9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24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C25F2C-99B6-EE44-A4F7-E56797ED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62A1B03-64F9-1F45-B28E-46F29470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C3320-37A7-194E-974B-ECC12DF6219A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10319F-B6B9-B544-8CAE-26205051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8AABA7-6508-134B-B2E5-B6420F9E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25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34D4174-80D3-144F-A43C-398F9193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C3320-37A7-194E-974B-ECC12DF6219A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6F7C3E-F975-B343-A813-DDD2495F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86076D-4AD9-5A49-8D83-ECCF592D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40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682FA-B282-824F-856B-48562B0E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3A9F42-E76D-B149-961D-8B42C385A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27944D-11D0-F346-BA43-53ADC49B2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644C90-3CDD-5F4C-9A5F-0A5E7165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C3320-37A7-194E-974B-ECC12DF6219A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1ECAF6-4E5F-5F43-BB7A-AEAB4A42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E99BC7-4DDF-A24D-97DA-E132C1D2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826-EB28-514E-8D84-77BFDFEC957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66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800458B-57D8-4885-B5BB-BF51C1EC6E2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01098" y="6196302"/>
            <a:ext cx="5839631" cy="659216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1076636-B5DC-9344-834C-B7AB95C0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E6277E-0FC1-8044-9C1D-188A6E053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F278E9-43D8-5F4F-B29A-A38AE47DC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9721" y="6343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6BA4826-EB28-514E-8D84-77BFDFEC957B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29DF16D-F9CB-4990-A992-7AE04F548CCA}"/>
              </a:ext>
            </a:extLst>
          </p:cNvPr>
          <p:cNvSpPr/>
          <p:nvPr userDrawn="1"/>
        </p:nvSpPr>
        <p:spPr>
          <a:xfrm flipV="1">
            <a:off x="531" y="6155464"/>
            <a:ext cx="12189353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68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7167423-9A0B-49C8-8D66-BABA24293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2BDE42-9BFB-4B47-ADA9-A8508D73F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4A4AE5-1F46-4F69-A395-846B24418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E23A2-9988-4353-BECF-912E3C2FF43D}" type="datetimeFigureOut">
              <a:rPr lang="it-IT" smtClean="0"/>
              <a:t>30/11/2025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A1F161-7223-41F1-BA7A-855D52C7E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443703-AD32-43A6-B510-B8B79889B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9B5A3-4BF2-4B70-81C4-6A5D25362A5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emf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52EE7DAB-029B-4D0A-9EB4-1CD0D52FE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098" y="6196302"/>
            <a:ext cx="5839631" cy="659216"/>
          </a:xfrm>
          <a:prstGeom prst="rect">
            <a:avLst/>
          </a:prstGeom>
        </p:spPr>
      </p:pic>
      <p:sp>
        <p:nvSpPr>
          <p:cNvPr id="33" name="Segnaposto numero diapositiva 1">
            <a:extLst>
              <a:ext uri="{FF2B5EF4-FFF2-40B4-BE49-F238E27FC236}">
                <a16:creationId xmlns:a16="http://schemas.microsoft.com/office/drawing/2014/main" id="{498586E9-3012-4EC2-9144-53CEC95D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A4826-EB28-514E-8D84-77BFDFEC957B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ottotitolo 2">
            <a:extLst>
              <a:ext uri="{FF2B5EF4-FFF2-40B4-BE49-F238E27FC236}">
                <a16:creationId xmlns:a16="http://schemas.microsoft.com/office/drawing/2014/main" id="{5272CD21-20C1-4045-9F21-A8C7FD4A08C4}"/>
              </a:ext>
            </a:extLst>
          </p:cNvPr>
          <p:cNvSpPr txBox="1">
            <a:spLocks/>
          </p:cNvSpPr>
          <p:nvPr/>
        </p:nvSpPr>
        <p:spPr>
          <a:xfrm>
            <a:off x="773539" y="768106"/>
            <a:ext cx="4533567" cy="3382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CB5F95E-8B49-46A4-BCD7-E4F4B34AA52E}"/>
              </a:ext>
            </a:extLst>
          </p:cNvPr>
          <p:cNvSpPr/>
          <p:nvPr/>
        </p:nvSpPr>
        <p:spPr>
          <a:xfrm>
            <a:off x="1655064" y="1786261"/>
            <a:ext cx="86947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it-IT" sz="28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ptos"/>
              </a:rPr>
              <a:t>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ptos"/>
              </a:rPr>
              <a:t> 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ptos"/>
              </a:rPr>
              <a:t>From projects about people to stories with people: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ptos"/>
              </a:rPr>
              <a:t> 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ptos"/>
              </a:rPr>
              <a:t>how we involve final beneficiaries in communication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ptos"/>
            </a:endParaRP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latin typeface="Aptos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ptos"/>
              </a:rPr>
              <a:t>VULNERABLE PEOPLE: HEALTH AND ART</a:t>
            </a:r>
            <a:endParaRPr lang="it-IT" sz="20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it-IT" sz="20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it-IT" sz="20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Loredana Mizzoni - Chiara Giusti - Lucio Lussi</a:t>
            </a:r>
          </a:p>
          <a:p>
            <a:pPr lvl="0" algn="ctr">
              <a:defRPr/>
            </a:pPr>
            <a:r>
              <a:rPr lang="it-IT" sz="2000" b="1" dirty="0" err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Italian</a:t>
            </a:r>
            <a:r>
              <a:rPr lang="it-IT" sz="20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Ministry</a:t>
            </a:r>
            <a:r>
              <a:rPr lang="it-IT" sz="20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of Health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8B44D19-721C-46A0-8A31-91AA45F343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55" t="21649" r="45838" b="67407"/>
          <a:stretch/>
        </p:blipFill>
        <p:spPr>
          <a:xfrm>
            <a:off x="0" y="25084"/>
            <a:ext cx="5373499" cy="133349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AC06D9A-7B46-4343-9C4D-AF1F08B4D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832" y="90096"/>
            <a:ext cx="5801535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0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C7699FB-F4BF-4FDE-9EB9-2CFBF60FD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098" y="6196302"/>
            <a:ext cx="5839631" cy="659216"/>
          </a:xfrm>
          <a:prstGeom prst="rect">
            <a:avLst/>
          </a:prstGeom>
        </p:spPr>
      </p:pic>
      <p:sp>
        <p:nvSpPr>
          <p:cNvPr id="36" name="Rettangolo 35">
            <a:extLst>
              <a:ext uri="{FF2B5EF4-FFF2-40B4-BE49-F238E27FC236}">
                <a16:creationId xmlns:a16="http://schemas.microsoft.com/office/drawing/2014/main" id="{30DFA3E6-D8E0-4AB4-8314-9CB3850885DF}"/>
              </a:ext>
            </a:extLst>
          </p:cNvPr>
          <p:cNvSpPr/>
          <p:nvPr/>
        </p:nvSpPr>
        <p:spPr>
          <a:xfrm>
            <a:off x="1610151" y="1263384"/>
            <a:ext cx="26586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360 </a:t>
            </a:r>
            <a:r>
              <a:rPr lang="it-IT" sz="2000" b="1" dirty="0" err="1">
                <a:solidFill>
                  <a:srgbClr val="00206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million</a:t>
            </a: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ESF+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4703492-D9C8-4160-A83B-F37574BD0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95A9BF"/>
          </a:solidFill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9BCA0E8-3184-43AE-820E-8B9B479F2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F0AA8754-15F2-4E05-BB5D-461B4A72A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39C482FC-74E7-489C-8EF3-C5766F03F5DC}"/>
              </a:ext>
            </a:extLst>
          </p:cNvPr>
          <p:cNvSpPr txBox="1"/>
          <p:nvPr/>
        </p:nvSpPr>
        <p:spPr>
          <a:xfrm>
            <a:off x="1534241" y="2118468"/>
            <a:ext cx="2049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for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588F9D3A-5B69-4D2E-A299-FA6E73D0DD99}"/>
              </a:ext>
            </a:extLst>
          </p:cNvPr>
          <p:cNvSpPr txBox="1"/>
          <p:nvPr/>
        </p:nvSpPr>
        <p:spPr>
          <a:xfrm>
            <a:off x="1546284" y="3941602"/>
            <a:ext cx="1459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Improvement of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organization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4401C5D-0760-46BE-9DE2-A6162C1D3274}"/>
              </a:ext>
            </a:extLst>
          </p:cNvPr>
          <p:cNvSpPr txBox="1"/>
          <p:nvPr/>
        </p:nvSpPr>
        <p:spPr>
          <a:xfrm>
            <a:off x="1546284" y="2888587"/>
            <a:ext cx="2082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athways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43F150A6-B759-49E2-AA86-FDE74003BB57}"/>
              </a:ext>
            </a:extLst>
          </p:cNvPr>
          <p:cNvSpPr txBox="1"/>
          <p:nvPr/>
        </p:nvSpPr>
        <p:spPr>
          <a:xfrm>
            <a:off x="1505778" y="4895731"/>
            <a:ext cx="1779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Improvement of health care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skills</a:t>
            </a:r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CFC42833-EA53-4588-ABF5-0520574F9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16" y="4014391"/>
            <a:ext cx="772548" cy="772548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69448763-6566-404B-9CBB-29982FB6A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43" y="5033452"/>
            <a:ext cx="801777" cy="801777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75581968-54B0-4C59-912B-D794E4C67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3" y="2968799"/>
            <a:ext cx="772548" cy="739224"/>
          </a:xfrm>
          <a:prstGeom prst="rect">
            <a:avLst/>
          </a:prstGeom>
        </p:spPr>
      </p:pic>
      <p:sp>
        <p:nvSpPr>
          <p:cNvPr id="73" name="Rettangolo 72">
            <a:extLst>
              <a:ext uri="{FF2B5EF4-FFF2-40B4-BE49-F238E27FC236}">
                <a16:creationId xmlns:a16="http://schemas.microsoft.com/office/drawing/2014/main" id="{6D1EA77B-9369-4506-A77B-293BBA4F5FBB}"/>
              </a:ext>
            </a:extLst>
          </p:cNvPr>
          <p:cNvSpPr/>
          <p:nvPr/>
        </p:nvSpPr>
        <p:spPr>
          <a:xfrm>
            <a:off x="531" y="6243913"/>
            <a:ext cx="12189353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5255F4E-A77E-4951-BBF4-D5D282159C8E}"/>
              </a:ext>
            </a:extLst>
          </p:cNvPr>
          <p:cNvCxnSpPr/>
          <p:nvPr/>
        </p:nvCxnSpPr>
        <p:spPr>
          <a:xfrm flipV="1">
            <a:off x="0" y="770367"/>
            <a:ext cx="12192000" cy="2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magine 31">
            <a:extLst>
              <a:ext uri="{FF2B5EF4-FFF2-40B4-BE49-F238E27FC236}">
                <a16:creationId xmlns:a16="http://schemas.microsoft.com/office/drawing/2014/main" id="{D25CB25A-C43B-4760-B290-72C2C9F66D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243" y="1950070"/>
            <a:ext cx="724340" cy="724340"/>
          </a:xfrm>
          <a:prstGeom prst="rect">
            <a:avLst/>
          </a:prstGeom>
        </p:spPr>
      </p:pic>
      <p:sp>
        <p:nvSpPr>
          <p:cNvPr id="30" name="Segnaposto numero diapositiva 1">
            <a:extLst>
              <a:ext uri="{FF2B5EF4-FFF2-40B4-BE49-F238E27FC236}">
                <a16:creationId xmlns:a16="http://schemas.microsoft.com/office/drawing/2014/main" id="{B481FE36-A90C-4384-94D3-A34FC655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A4826-EB28-514E-8D84-77BFDFEC957B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7A260D01-02F9-42AA-BA8F-15B898058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163" y="1195589"/>
            <a:ext cx="448629" cy="456639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3447FBAA-28B9-4B1F-B743-6D5791EEA6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563" y="1199042"/>
            <a:ext cx="471530" cy="456639"/>
          </a:xfrm>
          <a:prstGeom prst="rect">
            <a:avLst/>
          </a:prstGeom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310AADDC-6349-40F6-80B4-119B41049803}"/>
              </a:ext>
            </a:extLst>
          </p:cNvPr>
          <p:cNvSpPr txBox="1"/>
          <p:nvPr/>
        </p:nvSpPr>
        <p:spPr>
          <a:xfrm>
            <a:off x="5904811" y="156102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676F340-66BE-4A09-B2AF-01FD447AC336}"/>
              </a:ext>
            </a:extLst>
          </p:cNvPr>
          <p:cNvSpPr txBox="1"/>
          <p:nvPr/>
        </p:nvSpPr>
        <p:spPr>
          <a:xfrm>
            <a:off x="9483897" y="1763752"/>
            <a:ext cx="24899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it-IT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weakest</a:t>
            </a:r>
            <a:endParaRPr lang="it-IT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endParaRPr lang="it-IT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875190F2-0AB2-4351-8A0B-9462005183C5}"/>
              </a:ext>
            </a:extLst>
          </p:cNvPr>
          <p:cNvSpPr txBox="1"/>
          <p:nvPr/>
        </p:nvSpPr>
        <p:spPr>
          <a:xfrm>
            <a:off x="2395331" y="30368"/>
            <a:ext cx="77945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National Health Equity Program 2021-2027 </a:t>
            </a:r>
          </a:p>
          <a:p>
            <a:endParaRPr lang="it-IT" dirty="0"/>
          </a:p>
        </p:txBody>
      </p:sp>
      <p:pic>
        <p:nvPicPr>
          <p:cNvPr id="3" name="Immagine 2" descr="Immagine che contiene mappa, testo&#10;&#10;Il contenuto generato dall'IA potrebbe non essere corretto.">
            <a:extLst>
              <a:ext uri="{FF2B5EF4-FFF2-40B4-BE49-F238E27FC236}">
                <a16:creationId xmlns:a16="http://schemas.microsoft.com/office/drawing/2014/main" id="{66CBB32D-80CF-1D85-1EAD-F1C0BDB227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26" y="1053940"/>
            <a:ext cx="4728266" cy="472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8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C7699FB-F4BF-4FDE-9EB9-2CFBF60FD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098" y="6196302"/>
            <a:ext cx="5839631" cy="659216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E4703492-D9C8-4160-A83B-F37574BD0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95A9BF"/>
          </a:solidFill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9BCA0E8-3184-43AE-820E-8B9B479F2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F0AA8754-15F2-4E05-BB5D-461B4A72A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6D1EA77B-9369-4506-A77B-293BBA4F5FBB}"/>
              </a:ext>
            </a:extLst>
          </p:cNvPr>
          <p:cNvSpPr/>
          <p:nvPr/>
        </p:nvSpPr>
        <p:spPr>
          <a:xfrm>
            <a:off x="531" y="6243913"/>
            <a:ext cx="12189353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5255F4E-A77E-4951-BBF4-D5D282159C8E}"/>
              </a:ext>
            </a:extLst>
          </p:cNvPr>
          <p:cNvCxnSpPr/>
          <p:nvPr/>
        </p:nvCxnSpPr>
        <p:spPr>
          <a:xfrm flipV="1">
            <a:off x="0" y="770367"/>
            <a:ext cx="12192000" cy="2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numero diapositiva 1">
            <a:extLst>
              <a:ext uri="{FF2B5EF4-FFF2-40B4-BE49-F238E27FC236}">
                <a16:creationId xmlns:a16="http://schemas.microsoft.com/office/drawing/2014/main" id="{B481FE36-A90C-4384-94D3-A34FC655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A4826-EB28-514E-8D84-77BFDFEC957B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5" name="Segnaposto contenuto 2">
            <a:extLst>
              <a:ext uri="{FF2B5EF4-FFF2-40B4-BE49-F238E27FC236}">
                <a16:creationId xmlns:a16="http://schemas.microsoft.com/office/drawing/2014/main" id="{98E8C2FE-EDB9-1C29-C895-629855278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070558"/>
              </p:ext>
            </p:extLst>
          </p:nvPr>
        </p:nvGraphicFramePr>
        <p:xfrm>
          <a:off x="600774" y="1187059"/>
          <a:ext cx="10840278" cy="4565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1CB45546-C86A-4794-A3CD-118E302D46FF}"/>
              </a:ext>
            </a:extLst>
          </p:cNvPr>
          <p:cNvSpPr txBox="1"/>
          <p:nvPr/>
        </p:nvSpPr>
        <p:spPr>
          <a:xfrm>
            <a:off x="1900434" y="237323"/>
            <a:ext cx="8389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</a:rPr>
              <a:t>Strengths of our Communication Network</a:t>
            </a:r>
            <a:endParaRPr lang="it-IT" sz="3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1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C5036-EC3C-928B-ACD4-EDF39646E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3D7FF97-2362-DE6D-A714-00C32C6C3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098" y="6196302"/>
            <a:ext cx="5839631" cy="659216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C8AF0317-3F95-71A4-96F1-182157D12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95A9BF"/>
          </a:solidFill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C09BE0EB-C16F-0A05-500E-B14054BF4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28E2685B-57BA-2411-09F7-E6B4D263F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74B6FD6A-197D-8554-F9C9-29CACF3D16D9}"/>
              </a:ext>
            </a:extLst>
          </p:cNvPr>
          <p:cNvSpPr/>
          <p:nvPr/>
        </p:nvSpPr>
        <p:spPr>
          <a:xfrm>
            <a:off x="531" y="6243913"/>
            <a:ext cx="12189353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B285B13-53D2-28A1-BE73-72681DDD2B22}"/>
              </a:ext>
            </a:extLst>
          </p:cNvPr>
          <p:cNvCxnSpPr/>
          <p:nvPr/>
        </p:nvCxnSpPr>
        <p:spPr>
          <a:xfrm flipV="1">
            <a:off x="0" y="770367"/>
            <a:ext cx="12192000" cy="2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numero diapositiva 1">
            <a:extLst>
              <a:ext uri="{FF2B5EF4-FFF2-40B4-BE49-F238E27FC236}">
                <a16:creationId xmlns:a16="http://schemas.microsoft.com/office/drawing/2014/main" id="{9A456A57-0B81-7B23-9FCC-21E476FF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A4826-EB28-514E-8D84-77BFDFEC957B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6E0AB72-667E-BD98-18BC-DC300197E503}"/>
              </a:ext>
            </a:extLst>
          </p:cNvPr>
          <p:cNvSpPr txBox="1"/>
          <p:nvPr/>
        </p:nvSpPr>
        <p:spPr>
          <a:xfrm>
            <a:off x="600941" y="204216"/>
            <a:ext cx="1030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Sguardi</a:t>
            </a:r>
            <a:r>
              <a:rPr lang="en-US" sz="2400" b="1" dirty="0"/>
              <a:t> </a:t>
            </a:r>
            <a:r>
              <a:rPr lang="en-US" sz="2400" b="1" dirty="0" err="1"/>
              <a:t>Laterali</a:t>
            </a:r>
            <a:r>
              <a:rPr lang="en-US" sz="2400" b="1" dirty="0"/>
              <a:t> (Sideways Perspectives): art, health and inclusion in Campania</a:t>
            </a:r>
            <a:endParaRPr lang="it-IT" sz="2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ABFAA7-C851-2885-930B-C30BE8039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5421"/>
            <a:ext cx="11258147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Art has always been a universal language, capable of conveying emotions, experiences, and inner states.</a:t>
            </a:r>
            <a:endParaRPr lang="it-IT" altLang="it-IT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it-IT" altLang="it-IT" sz="2000" b="1" dirty="0">
                <a:solidFill>
                  <a:srgbClr val="F89548"/>
                </a:solidFill>
                <a:latin typeface="Century Gothic" panose="020B0502020202020204" pitchFamily="34" charset="0"/>
              </a:rPr>
            </a:br>
            <a:r>
              <a:rPr lang="it-IT" alt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Young talents and </a:t>
            </a:r>
            <a:r>
              <a:rPr lang="it-IT" altLang="it-IT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neurodivergent</a:t>
            </a:r>
            <a:r>
              <a:rPr lang="it-IT" alt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people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6188CD"/>
                </a:solidFill>
                <a:latin typeface="Century Gothic" panose="020B0502020202020204" pitchFamily="34" charset="0"/>
              </a:rPr>
              <a:t>Ambassadors </a:t>
            </a:r>
            <a:r>
              <a:rPr lang="it-IT" sz="2000" b="1" dirty="0" err="1">
                <a:solidFill>
                  <a:srgbClr val="6188CD"/>
                </a:solidFill>
                <a:latin typeface="Century Gothic" panose="020B0502020202020204" pitchFamily="34" charset="0"/>
              </a:rPr>
              <a:t>through</a:t>
            </a:r>
            <a:r>
              <a:rPr lang="it-IT" sz="2000" b="1" dirty="0">
                <a:solidFill>
                  <a:srgbClr val="6188CD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1" dirty="0" err="1">
                <a:solidFill>
                  <a:srgbClr val="6188CD"/>
                </a:solidFill>
                <a:latin typeface="Century Gothic" panose="020B0502020202020204" pitchFamily="34" charset="0"/>
              </a:rPr>
              <a:t>their</a:t>
            </a:r>
            <a:r>
              <a:rPr lang="it-IT" sz="2000" b="1" dirty="0">
                <a:solidFill>
                  <a:srgbClr val="6188CD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1" dirty="0" err="1">
                <a:solidFill>
                  <a:srgbClr val="6188CD"/>
                </a:solidFill>
                <a:latin typeface="Century Gothic" panose="020B0502020202020204" pitchFamily="34" charset="0"/>
              </a:rPr>
              <a:t>own</a:t>
            </a:r>
            <a:r>
              <a:rPr lang="it-IT" sz="2000" b="1" dirty="0">
                <a:solidFill>
                  <a:srgbClr val="6188CD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1" dirty="0" err="1">
                <a:solidFill>
                  <a:srgbClr val="6188CD"/>
                </a:solidFill>
                <a:latin typeface="Century Gothic" panose="020B0502020202020204" pitchFamily="34" charset="0"/>
              </a:rPr>
              <a:t>creations</a:t>
            </a:r>
            <a:endParaRPr lang="it-IT" altLang="it-IT" sz="2000" b="1" dirty="0">
              <a:solidFill>
                <a:srgbClr val="6188CD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it-IT" altLang="it-IT" b="1" dirty="0">
                <a:solidFill>
                  <a:srgbClr val="9E0000"/>
                </a:solidFill>
              </a:rPr>
              <a:t>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9E0000"/>
                </a:solidFill>
                <a:effectLst/>
              </a:rPr>
              <a:t>tories of care pathways,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9E0000"/>
                </a:solidFill>
                <a:effectLst/>
              </a:rPr>
              <a:t>relationships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9E0000"/>
                </a:solidFill>
                <a:effectLst/>
              </a:rPr>
              <a:t> and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9E0000"/>
                </a:solidFill>
                <a:effectLst/>
              </a:rPr>
              <a:t>rights</a:t>
            </a:r>
            <a:endParaRPr kumimoji="0" lang="it-IT" altLang="it-IT" b="1" i="0" u="none" strike="noStrike" cap="none" normalizeH="0" baseline="0" dirty="0">
              <a:ln>
                <a:noFill/>
              </a:ln>
              <a:solidFill>
                <a:srgbClr val="9E0000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it-IT" altLang="it-IT" b="1" dirty="0" err="1">
                <a:solidFill>
                  <a:srgbClr val="9E0000"/>
                </a:solidFill>
              </a:rPr>
              <a:t>A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9E0000"/>
                </a:solidFill>
                <a:effectLst/>
              </a:rPr>
              <a:t>wareness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9E0000"/>
                </a:solidFill>
                <a:effectLst/>
              </a:rPr>
              <a:t>,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9E0000"/>
                </a:solidFill>
                <a:effectLst/>
              </a:rPr>
              <a:t>empathy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9E0000"/>
                </a:solidFill>
                <a:effectLst/>
              </a:rPr>
              <a:t> and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9E0000"/>
                </a:solidFill>
                <a:effectLst/>
              </a:rPr>
              <a:t>active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9E0000"/>
                </a:solidFill>
                <a:effectLst/>
              </a:rPr>
              <a:t> 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rgbClr val="9E0000"/>
                </a:solidFill>
                <a:effectLst/>
              </a:rPr>
              <a:t>citizenship</a:t>
            </a:r>
            <a:endParaRPr kumimoji="0" lang="it-IT" altLang="it-IT" b="1" i="0" u="none" strike="noStrike" cap="none" normalizeH="0" baseline="0" dirty="0">
              <a:ln>
                <a:noFill/>
              </a:ln>
              <a:solidFill>
                <a:srgbClr val="9E0000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7B4F19-5348-D2BF-C9F2-190BD7C26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68349"/>
            <a:ext cx="51917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2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</a:rPr>
              <a:t>Beneficiaries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</a:rPr>
              <a:t>become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the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</a:rPr>
              <a:t>faces</a:t>
            </a:r>
            <a:r>
              <a:rPr lang="it-IT" altLang="it-IT" sz="1400" b="1" dirty="0">
                <a:solidFill>
                  <a:srgbClr val="002060"/>
                </a:solidFill>
              </a:rPr>
              <a:t> 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and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</a:rPr>
              <a:t>content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of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</a:rPr>
              <a:t>our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</a:rPr>
              <a:t>communication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social media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</a:rPr>
              <a:t>local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events and </a:t>
            </a:r>
            <a:r>
              <a:rPr lang="en-US" sz="1400" b="1" dirty="0">
                <a:solidFill>
                  <a:srgbClr val="002060"/>
                </a:solidFill>
              </a:rPr>
              <a:t>workshops that involve people and </a:t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en-US" sz="1400" b="1" dirty="0">
                <a:solidFill>
                  <a:srgbClr val="002060"/>
                </a:solidFill>
              </a:rPr>
              <a:t>associations, creating spaces for relationships and inclusion</a:t>
            </a:r>
            <a:endParaRPr lang="it-IT" altLang="it-IT" sz="1400" b="1" dirty="0">
              <a:solidFill>
                <a:srgbClr val="002060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t-IT" altLang="it-IT" sz="1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</a:rPr>
              <a:t>shared</a:t>
            </a:r>
            <a:r>
              <a: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storytelling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2060"/>
                </a:solidFill>
              </a:rPr>
              <a:t>communication kit, a visual identity, and press materials</a:t>
            </a:r>
            <a:endParaRPr lang="it-IT" altLang="it-IT" sz="1400" b="1" dirty="0">
              <a:solidFill>
                <a:srgbClr val="002060"/>
              </a:solidFill>
            </a:endParaRPr>
          </a:p>
        </p:txBody>
      </p:sp>
      <p:pic>
        <p:nvPicPr>
          <p:cNvPr id="23" name="Immagine 22" descr="Immagine che contiene vestiti, calzature, persona, jeans&#10;&#10;Il contenuto generato dall'IA potrebbe non essere corretto.">
            <a:extLst>
              <a:ext uri="{FF2B5EF4-FFF2-40B4-BE49-F238E27FC236}">
                <a16:creationId xmlns:a16="http://schemas.microsoft.com/office/drawing/2014/main" id="{51190D31-786C-1705-751B-B68B942BE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8" y="1299602"/>
            <a:ext cx="3575885" cy="2904311"/>
          </a:xfrm>
          <a:prstGeom prst="rect">
            <a:avLst/>
          </a:prstGeom>
        </p:spPr>
      </p:pic>
      <p:pic>
        <p:nvPicPr>
          <p:cNvPr id="25" name="Immagine 24" descr="Immagine che contiene vestiti, persona, interno, scena&#10;&#10;Il contenuto generato dall'IA potrebbe non essere corretto.">
            <a:extLst>
              <a:ext uri="{FF2B5EF4-FFF2-40B4-BE49-F238E27FC236}">
                <a16:creationId xmlns:a16="http://schemas.microsoft.com/office/drawing/2014/main" id="{8E44A21C-CFB3-4416-BDBC-78811679D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2" y="3159967"/>
            <a:ext cx="2345917" cy="1589908"/>
          </a:xfrm>
          <a:prstGeom prst="rect">
            <a:avLst/>
          </a:prstGeom>
        </p:spPr>
      </p:pic>
      <p:pic>
        <p:nvPicPr>
          <p:cNvPr id="27" name="Immagine 26" descr="Immagine che contiene treppiede, dipinto, arte, portafotografie&#10;&#10;Il contenuto generato dall'IA potrebbe non essere corretto.">
            <a:extLst>
              <a:ext uri="{FF2B5EF4-FFF2-40B4-BE49-F238E27FC236}">
                <a16:creationId xmlns:a16="http://schemas.microsoft.com/office/drawing/2014/main" id="{89E01129-F874-8E5C-E110-0A8E53EAF1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470" y="4301427"/>
            <a:ext cx="1896674" cy="1896674"/>
          </a:xfrm>
          <a:prstGeom prst="rect">
            <a:avLst/>
          </a:prstGeom>
        </p:spPr>
      </p:pic>
      <p:pic>
        <p:nvPicPr>
          <p:cNvPr id="29" name="Immagine 28" descr="Immagine che contiene treppiede, arte, dipinto, Arti visive&#10;&#10;Il contenuto generato dall'IA potrebbe non essere corretto.">
            <a:extLst>
              <a:ext uri="{FF2B5EF4-FFF2-40B4-BE49-F238E27FC236}">
                <a16:creationId xmlns:a16="http://schemas.microsoft.com/office/drawing/2014/main" id="{F3C94161-D8F2-C99A-41BE-1AB393B7CE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795" y="1337120"/>
            <a:ext cx="1896674" cy="1896674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E59C9629-AD54-7BB9-3FA8-A1106E788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9470" y="3331308"/>
            <a:ext cx="1866968" cy="872605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FE3DB55-BD42-330C-844A-16591B6BBFBA}"/>
              </a:ext>
            </a:extLst>
          </p:cNvPr>
          <p:cNvSpPr txBox="1"/>
          <p:nvPr/>
        </p:nvSpPr>
        <p:spPr>
          <a:xfrm>
            <a:off x="5875283" y="4552741"/>
            <a:ext cx="32778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 err="1">
                <a:solidFill>
                  <a:srgbClr val="002060"/>
                </a:solidFill>
              </a:rPr>
              <a:t>Many</a:t>
            </a:r>
            <a:r>
              <a:rPr lang="it-IT" sz="3600" b="1" dirty="0">
                <a:solidFill>
                  <a:srgbClr val="002060"/>
                </a:solidFill>
              </a:rPr>
              <a:t> voices, one story!</a:t>
            </a:r>
          </a:p>
        </p:txBody>
      </p:sp>
    </p:spTree>
    <p:extLst>
      <p:ext uri="{BB962C8B-B14F-4D97-AF65-F5344CB8AC3E}">
        <p14:creationId xmlns:p14="http://schemas.microsoft.com/office/powerpoint/2010/main" val="241599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36327-964E-A890-F1FE-D356FAD42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E4C932-8C7A-AFEF-C425-424DA906F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098" y="6196302"/>
            <a:ext cx="5839631" cy="659216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D2273675-8066-8E7D-FDF1-020BAB8CF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95A9BF"/>
          </a:solidFill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9D624167-DA94-89BE-C008-7F599214B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7173A953-4722-E895-E121-395814C4A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DD4DFD6E-5178-E3D6-9189-AFB01C2B01CE}"/>
              </a:ext>
            </a:extLst>
          </p:cNvPr>
          <p:cNvSpPr/>
          <p:nvPr/>
        </p:nvSpPr>
        <p:spPr>
          <a:xfrm>
            <a:off x="531" y="6243913"/>
            <a:ext cx="12189353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D9B2BBE-F122-B756-CD7B-F581D321B231}"/>
              </a:ext>
            </a:extLst>
          </p:cNvPr>
          <p:cNvCxnSpPr/>
          <p:nvPr/>
        </p:nvCxnSpPr>
        <p:spPr>
          <a:xfrm flipV="1">
            <a:off x="0" y="770367"/>
            <a:ext cx="12192000" cy="2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numero diapositiva 1">
            <a:extLst>
              <a:ext uri="{FF2B5EF4-FFF2-40B4-BE49-F238E27FC236}">
                <a16:creationId xmlns:a16="http://schemas.microsoft.com/office/drawing/2014/main" id="{087BBEF3-B51F-4E08-3D50-3CF33382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A4826-EB28-514E-8D84-77BFDFEC957B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5A744249-7043-5B12-631C-7575E107E3FA}"/>
              </a:ext>
            </a:extLst>
          </p:cNvPr>
          <p:cNvSpPr txBox="1"/>
          <p:nvPr/>
        </p:nvSpPr>
        <p:spPr>
          <a:xfrm>
            <a:off x="304800" y="157987"/>
            <a:ext cx="10308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Case of M.M. - Palermo, 2025</a:t>
            </a:r>
            <a:endParaRPr lang="it-IT" sz="28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62" name="Immagine 61">
            <a:extLst>
              <a:ext uri="{FF2B5EF4-FFF2-40B4-BE49-F238E27FC236}">
                <a16:creationId xmlns:a16="http://schemas.microsoft.com/office/drawing/2014/main" id="{DEBDC8D5-63E5-13F3-1A06-8862BC8AA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9894" y="57703"/>
            <a:ext cx="1114581" cy="695422"/>
          </a:xfrm>
          <a:prstGeom prst="rect">
            <a:avLst/>
          </a:prstGeom>
        </p:spPr>
      </p:pic>
      <p:graphicFrame>
        <p:nvGraphicFramePr>
          <p:cNvPr id="8" name="Segnaposto contenuto 4">
            <a:extLst>
              <a:ext uri="{FF2B5EF4-FFF2-40B4-BE49-F238E27FC236}">
                <a16:creationId xmlns:a16="http://schemas.microsoft.com/office/drawing/2014/main" id="{5B4253BA-B1A4-E646-384D-DA5CE1DA6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211948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393191" y="922767"/>
          <a:ext cx="11616735" cy="3896676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2437320">
                  <a:extLst>
                    <a:ext uri="{9D8B030D-6E8A-4147-A177-3AD203B41FA5}">
                      <a16:colId xmlns:a16="http://schemas.microsoft.com/office/drawing/2014/main" val="3312466484"/>
                    </a:ext>
                  </a:extLst>
                </a:gridCol>
                <a:gridCol w="9179415">
                  <a:extLst>
                    <a:ext uri="{9D8B030D-6E8A-4147-A177-3AD203B41FA5}">
                      <a16:colId xmlns:a16="http://schemas.microsoft.com/office/drawing/2014/main" val="2573866061"/>
                    </a:ext>
                  </a:extLst>
                </a:gridCol>
              </a:tblGrid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400" b="1" kern="1200" cap="none" spc="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it-IT" sz="2400" b="1" kern="1200" cap="none" spc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400" b="1" kern="1200" cap="none" spc="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Happened</a:t>
                      </a:r>
                      <a:endParaRPr lang="it-IT" sz="2400" b="1" kern="1200" cap="none" spc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M.M., 37, from Bangladesh, living in Palermo, with limited resources. </a:t>
                      </a:r>
                    </a:p>
                    <a:p>
                      <a:r>
                        <a:rPr lang="en-US" sz="1600" b="1" dirty="0"/>
                        <a:t>Atypical Chest Pain</a:t>
                      </a:r>
                      <a:r>
                        <a:rPr lang="en-US" sz="1600" dirty="0"/>
                        <a:t>: Recurring and hard to interpret. </a:t>
                      </a:r>
                    </a:p>
                    <a:p>
                      <a:r>
                        <a:rPr lang="en-US" sz="1600" dirty="0"/>
                        <a:t>Referred to the PNES Proximity Ambulatory 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via community </a:t>
                      </a:r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word-of-mouth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 </a:t>
                      </a:r>
                    </a:p>
                    <a:p>
                      <a:r>
                        <a:rPr lang="en-US" sz="1600" b="1" dirty="0"/>
                        <a:t>Outcome</a:t>
                      </a:r>
                      <a:r>
                        <a:rPr lang="en-US" sz="1600" dirty="0"/>
                        <a:t>: Timely intervention </a:t>
                      </a:r>
                      <a:r>
                        <a:rPr lang="en-US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averted heart attack or sudden death</a:t>
                      </a:r>
                      <a:r>
                        <a:rPr lang="en-US" sz="1600" b="1" dirty="0">
                          <a:solidFill>
                            <a:schemeClr val="accent1"/>
                          </a:solidFill>
                        </a:rPr>
                        <a:t>.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201766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400" b="1" kern="1200" cap="none" spc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Local Health Authority</a:t>
                      </a:r>
                      <a:br>
                        <a:rPr lang="it-IT" sz="2400" dirty="0"/>
                      </a:br>
                      <a:r>
                        <a:rPr lang="it-IT" sz="2400" b="1" kern="1200" cap="none" spc="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  <a:endParaRPr lang="it-IT" sz="2400" b="1" kern="1200" cap="none" spc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Channels Used</a:t>
                      </a:r>
                      <a:r>
                        <a:rPr lang="en-US" sz="1600" dirty="0"/>
                        <a:t>: </a:t>
                      </a:r>
                    </a:p>
                    <a:p>
                      <a:r>
                        <a:rPr lang="en-US" sz="1600" dirty="0"/>
                        <a:t>Publication on the official ASP website</a:t>
                      </a:r>
                    </a:p>
                    <a:p>
                      <a:r>
                        <a:rPr lang="en-US" sz="1600" dirty="0"/>
                        <a:t>Sending press releases to local and national newspapers</a:t>
                      </a:r>
                    </a:p>
                    <a:p>
                      <a:endParaRPr lang="en-US" sz="1600" dirty="0"/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858800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400" b="1" kern="1200" cap="none" spc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Citizen’s </a:t>
                      </a:r>
                      <a:r>
                        <a:rPr lang="it-IT" sz="2400" b="1" kern="1200" cap="none" spc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Reaction 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It is both a medical and a communication success</a:t>
                      </a:r>
                    </a:p>
                    <a:p>
                      <a:r>
                        <a:rPr lang="en-US" sz="1600" dirty="0"/>
                        <a:t>Patient appreciated the communication effort</a:t>
                      </a:r>
                    </a:p>
                    <a:p>
                      <a:r>
                        <a:rPr lang="en-US" sz="1600" dirty="0"/>
                        <a:t>Saw his case as helpful to others in fragile conditions</a:t>
                      </a:r>
                    </a:p>
                    <a:p>
                      <a:r>
                        <a:rPr lang="en-US" sz="1600" dirty="0"/>
                        <a:t>Recognized value in sharing a successful example</a:t>
                      </a:r>
                      <a:endParaRPr lang="it-IT" sz="1600" dirty="0"/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490356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74D53505-5CC7-16E2-4BD4-ABD59EAEE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079" y="1916181"/>
            <a:ext cx="3027456" cy="1655843"/>
          </a:xfrm>
          <a:prstGeom prst="rect">
            <a:avLst/>
          </a:prstGeom>
        </p:spPr>
      </p:pic>
      <p:pic>
        <p:nvPicPr>
          <p:cNvPr id="1026" name="Picture 2" descr="Icona Del Comunicato Stampa. Notizie Con Megafono. Giornale Con Annuncio.  Simbolo Dei Media Quotidiani. Ultime Notizie Con Speaker Illustrazione  Vettoriale - Illustrazione di rompersi, intrattenimento: 202822072">
            <a:extLst>
              <a:ext uri="{FF2B5EF4-FFF2-40B4-BE49-F238E27FC236}">
                <a16:creationId xmlns:a16="http://schemas.microsoft.com/office/drawing/2014/main" id="{175B182E-FA64-E32C-CCAF-28203AC33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26" y="2338525"/>
            <a:ext cx="1246303" cy="9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C973B14-5F28-7C60-DABB-C611149C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0" y="3726263"/>
            <a:ext cx="2915146" cy="21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69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B88B628-9F24-452B-BF4C-ED853A0A60CD}"/>
              </a:ext>
            </a:extLst>
          </p:cNvPr>
          <p:cNvSpPr/>
          <p:nvPr/>
        </p:nvSpPr>
        <p:spPr>
          <a:xfrm>
            <a:off x="2647" y="6121993"/>
            <a:ext cx="12189353" cy="45719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B21379-38AD-4A4E-8C60-101063FB5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336" y="6167712"/>
            <a:ext cx="5839631" cy="65921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E3A1A7D-475C-4B31-A04F-9B11BCA4CB1E}"/>
              </a:ext>
            </a:extLst>
          </p:cNvPr>
          <p:cNvSpPr/>
          <p:nvPr/>
        </p:nvSpPr>
        <p:spPr>
          <a:xfrm>
            <a:off x="5329657" y="292370"/>
            <a:ext cx="66761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</a:t>
            </a:r>
            <a:r>
              <a:rPr lang="it-IT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</a:t>
            </a:r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for </a:t>
            </a:r>
            <a:r>
              <a:rPr lang="it-IT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</a:t>
            </a:r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it-IT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attention</a:t>
            </a:r>
            <a:endParaRPr lang="it-IT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</a:t>
            </a:r>
          </a:p>
          <a:p>
            <a:pPr algn="ctr"/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</a:t>
            </a:r>
            <a:r>
              <a:rPr lang="it-IT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</a:t>
            </a:r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Gdansk for hosting </a:t>
            </a:r>
            <a:r>
              <a:rPr lang="it-IT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</a:t>
            </a:r>
            <a:r>
              <a:rPr lang="it-IT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FAD547D-333B-490B-8F3E-0556F9185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64" y="1828749"/>
            <a:ext cx="4769029" cy="3634028"/>
          </a:xfrm>
          <a:prstGeom prst="rect">
            <a:avLst/>
          </a:prstGeom>
        </p:spPr>
      </p:pic>
      <p:sp>
        <p:nvSpPr>
          <p:cNvPr id="10" name="Sottotitolo 2">
            <a:extLst>
              <a:ext uri="{FF2B5EF4-FFF2-40B4-BE49-F238E27FC236}">
                <a16:creationId xmlns:a16="http://schemas.microsoft.com/office/drawing/2014/main" id="{9A5F5DA8-7C56-4A4C-86CC-1D14F7864583}"/>
              </a:ext>
            </a:extLst>
          </p:cNvPr>
          <p:cNvSpPr txBox="1">
            <a:spLocks/>
          </p:cNvSpPr>
          <p:nvPr/>
        </p:nvSpPr>
        <p:spPr>
          <a:xfrm>
            <a:off x="629195" y="5039929"/>
            <a:ext cx="4192366" cy="845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Lato" panose="020F0502020204030203" pitchFamily="34" charset="0"/>
                <a:cs typeface="Arial" panose="020B0604020202020204" pitchFamily="34" charset="0"/>
              </a:rPr>
              <a:t>pnequitanellasalute@sanita.it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1BADD76-5E12-487B-BBC6-321065CB06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79" b="5217"/>
          <a:stretch/>
        </p:blipFill>
        <p:spPr>
          <a:xfrm>
            <a:off x="5505209" y="2404211"/>
            <a:ext cx="6027975" cy="309589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88072AD-C4B8-46D1-8844-E8B9E79FFA63}"/>
              </a:ext>
            </a:extLst>
          </p:cNvPr>
          <p:cNvSpPr/>
          <p:nvPr/>
        </p:nvSpPr>
        <p:spPr>
          <a:xfrm>
            <a:off x="5707166" y="5604128"/>
            <a:ext cx="5826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https://www.pnes.salute.gov.it/portale/pnes/homePNES.jsp</a:t>
            </a:r>
          </a:p>
        </p:txBody>
      </p:sp>
      <p:sp>
        <p:nvSpPr>
          <p:cNvPr id="9" name="Segnaposto numero diapositiva 1">
            <a:extLst>
              <a:ext uri="{FF2B5EF4-FFF2-40B4-BE49-F238E27FC236}">
                <a16:creationId xmlns:a16="http://schemas.microsoft.com/office/drawing/2014/main" id="{34318027-1E3A-4C09-9C1E-E2E8509EA38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6BA4826-EB28-514E-8D84-77BFDFEC957B}" type="slidenum">
              <a:rPr lang="it-IT" sz="1400" smtClean="0">
                <a:solidFill>
                  <a:prstClr val="black"/>
                </a:solidFill>
                <a:latin typeface="Calibri" panose="020F0502020204030204"/>
              </a:rPr>
              <a:pPr algn="r">
                <a:defRPr/>
              </a:pPr>
              <a:t>6</a:t>
            </a:fld>
            <a:endParaRPr lang="it-IT" sz="1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5778840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442</Words>
  <Application>Microsoft Office PowerPoint</Application>
  <PresentationFormat>Widescreen</PresentationFormat>
  <Paragraphs>74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Century Gothic</vt:lpstr>
      <vt:lpstr>Lato</vt:lpstr>
      <vt:lpstr>Wingdings</vt:lpstr>
      <vt:lpstr>2_Tema di Office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Mizzoni Loredana</dc:creator>
  <cp:lastModifiedBy>MERCOURI Virginia (EMPL)</cp:lastModifiedBy>
  <cp:revision>163</cp:revision>
  <dcterms:created xsi:type="dcterms:W3CDTF">2024-10-29T14:43:25Z</dcterms:created>
  <dcterms:modified xsi:type="dcterms:W3CDTF">2025-11-30T18:44:46Z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97a60d-5525-435b-8989-8eb48ac0c8cd_Enabled">
    <vt:lpwstr>true</vt:lpwstr>
  </property>
  <property fmtid="{D5CDD505-2E9C-101B-9397-08002B2CF9AE}" pid="3" name="MSIP_Label_5097a60d-5525-435b-8989-8eb48ac0c8cd_SetDate">
    <vt:lpwstr>2024-11-21T11:40:14Z</vt:lpwstr>
  </property>
  <property fmtid="{D5CDD505-2E9C-101B-9397-08002B2CF9AE}" pid="4" name="MSIP_Label_5097a60d-5525-435b-8989-8eb48ac0c8cd_Method">
    <vt:lpwstr>Standard</vt:lpwstr>
  </property>
  <property fmtid="{D5CDD505-2E9C-101B-9397-08002B2CF9AE}" pid="5" name="MSIP_Label_5097a60d-5525-435b-8989-8eb48ac0c8cd_Name">
    <vt:lpwstr>defa4170-0d19-0005-0004-bc88714345d2</vt:lpwstr>
  </property>
  <property fmtid="{D5CDD505-2E9C-101B-9397-08002B2CF9AE}" pid="6" name="MSIP_Label_5097a60d-5525-435b-8989-8eb48ac0c8cd_SiteId">
    <vt:lpwstr>3e90938b-8b27-4762-b4e8-006a8127a119</vt:lpwstr>
  </property>
  <property fmtid="{D5CDD505-2E9C-101B-9397-08002B2CF9AE}" pid="7" name="MSIP_Label_5097a60d-5525-435b-8989-8eb48ac0c8cd_ActionId">
    <vt:lpwstr>9eb880ac-c257-445c-a920-a70707eb91df</vt:lpwstr>
  </property>
  <property fmtid="{D5CDD505-2E9C-101B-9397-08002B2CF9AE}" pid="8" name="MSIP_Label_5097a60d-5525-435b-8989-8eb48ac0c8cd_ContentBits">
    <vt:lpwstr>0</vt:lpwstr>
  </property>
  <property fmtid="{D5CDD505-2E9C-101B-9397-08002B2CF9AE}" pid="9" name="MSIP_Label_6bd9ddd1-4d20-43f6-abfa-fc3c07406f94_Enabled">
    <vt:lpwstr>true</vt:lpwstr>
  </property>
  <property fmtid="{D5CDD505-2E9C-101B-9397-08002B2CF9AE}" pid="10" name="MSIP_Label_6bd9ddd1-4d20-43f6-abfa-fc3c07406f94_SetDate">
    <vt:lpwstr>2025-11-30T17:58:30Z</vt:lpwstr>
  </property>
  <property fmtid="{D5CDD505-2E9C-101B-9397-08002B2CF9AE}" pid="11" name="MSIP_Label_6bd9ddd1-4d20-43f6-abfa-fc3c07406f94_Method">
    <vt:lpwstr>Standard</vt:lpwstr>
  </property>
  <property fmtid="{D5CDD505-2E9C-101B-9397-08002B2CF9AE}" pid="12" name="MSIP_Label_6bd9ddd1-4d20-43f6-abfa-fc3c07406f94_Name">
    <vt:lpwstr>Commission Use</vt:lpwstr>
  </property>
  <property fmtid="{D5CDD505-2E9C-101B-9397-08002B2CF9AE}" pid="13" name="MSIP_Label_6bd9ddd1-4d20-43f6-abfa-fc3c07406f94_SiteId">
    <vt:lpwstr>b24c8b06-522c-46fe-9080-70926f8dddb1</vt:lpwstr>
  </property>
  <property fmtid="{D5CDD505-2E9C-101B-9397-08002B2CF9AE}" pid="14" name="MSIP_Label_6bd9ddd1-4d20-43f6-abfa-fc3c07406f94_ActionId">
    <vt:lpwstr>1fffdfbf-ede8-4798-922b-6b3de622dfbc</vt:lpwstr>
  </property>
  <property fmtid="{D5CDD505-2E9C-101B-9397-08002B2CF9AE}" pid="15" name="MSIP_Label_6bd9ddd1-4d20-43f6-abfa-fc3c07406f94_ContentBits">
    <vt:lpwstr>0</vt:lpwstr>
  </property>
  <property fmtid="{D5CDD505-2E9C-101B-9397-08002B2CF9AE}" pid="16" name="MSIP_Label_6bd9ddd1-4d20-43f6-abfa-fc3c07406f94_Tag">
    <vt:lpwstr>10, 3, 0, 1</vt:lpwstr>
  </property>
</Properties>
</file>